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38"/>
  </p:notesMasterIdLst>
  <p:handoutMasterIdLst>
    <p:handoutMasterId r:id="rId39"/>
  </p:handoutMasterIdLst>
  <p:sldIdLst>
    <p:sldId id="256" r:id="rId5"/>
    <p:sldId id="257" r:id="rId6"/>
    <p:sldId id="293" r:id="rId7"/>
    <p:sldId id="305" r:id="rId8"/>
    <p:sldId id="306" r:id="rId9"/>
    <p:sldId id="296" r:id="rId10"/>
    <p:sldId id="307" r:id="rId11"/>
    <p:sldId id="308" r:id="rId12"/>
    <p:sldId id="309" r:id="rId13"/>
    <p:sldId id="310" r:id="rId14"/>
    <p:sldId id="377" r:id="rId15"/>
    <p:sldId id="302" r:id="rId16"/>
    <p:sldId id="311" r:id="rId17"/>
    <p:sldId id="312" r:id="rId18"/>
    <p:sldId id="314" r:id="rId19"/>
    <p:sldId id="315" r:id="rId20"/>
    <p:sldId id="316" r:id="rId21"/>
    <p:sldId id="317" r:id="rId22"/>
    <p:sldId id="318" r:id="rId23"/>
    <p:sldId id="319" r:id="rId24"/>
    <p:sldId id="321" r:id="rId25"/>
    <p:sldId id="322" r:id="rId26"/>
    <p:sldId id="323" r:id="rId27"/>
    <p:sldId id="324" r:id="rId28"/>
    <p:sldId id="326" r:id="rId29"/>
    <p:sldId id="327" r:id="rId30"/>
    <p:sldId id="328" r:id="rId31"/>
    <p:sldId id="329" r:id="rId32"/>
    <p:sldId id="330" r:id="rId33"/>
    <p:sldId id="331" r:id="rId34"/>
    <p:sldId id="378" r:id="rId35"/>
    <p:sldId id="299" r:id="rId36"/>
    <p:sldId id="288" r:id="rId3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567B6"/>
    <a:srgbClr val="E20311"/>
    <a:srgbClr val="0790D6"/>
    <a:srgbClr val="4472C4"/>
    <a:srgbClr val="E10812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3"/>
    <p:restoredTop sz="87755" autoAdjust="0"/>
  </p:normalViewPr>
  <p:slideViewPr>
    <p:cSldViewPr snapToGrid="0" snapToObjects="1">
      <p:cViewPr varScale="1">
        <p:scale>
          <a:sx n="99" d="100"/>
          <a:sy n="99" d="100"/>
        </p:scale>
        <p:origin x="1077" y="5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6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4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10/11/2022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10/11/2022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7300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1147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2737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8669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4515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9432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3503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7529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837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301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4546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4305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9596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3585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6065D38-29CD-1C4C-B537-4B03E8CD1B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="0" i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it-IT" dirty="0"/>
              <a:t>2020 / 2021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520B5AB-1A54-E64D-85C2-562E024D0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blu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5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620748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DC0F175-AC4C-B84C-9DBF-E4EC6BA7B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</p:spTree>
    <p:extLst>
      <p:ext uri="{BB962C8B-B14F-4D97-AF65-F5344CB8AC3E}">
        <p14:creationId xmlns:p14="http://schemas.microsoft.com/office/powerpoint/2010/main" val="379043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on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65886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sotto titolo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5883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 con Abstract 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0BD6E06-7C0D-7E47-AE1C-E865B4E81068}"/>
              </a:ext>
            </a:extLst>
          </p:cNvPr>
          <p:cNvSpPr/>
          <p:nvPr userDrawn="1"/>
        </p:nvSpPr>
        <p:spPr>
          <a:xfrm>
            <a:off x="6862425" y="4893900"/>
            <a:ext cx="4752925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AD1280D-CA2F-944E-83B2-AE040C989305}"/>
              </a:ext>
            </a:extLst>
          </p:cNvPr>
          <p:cNvSpPr/>
          <p:nvPr userDrawn="1"/>
        </p:nvSpPr>
        <p:spPr>
          <a:xfrm>
            <a:off x="10101961" y="3284856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Titolo 1">
            <a:extLst>
              <a:ext uri="{FF2B5EF4-FFF2-40B4-BE49-F238E27FC236}">
                <a16:creationId xmlns:a16="http://schemas.microsoft.com/office/drawing/2014/main" id="{43AEDB0D-415B-D243-843A-DF4BFB98F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39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4286ABC-4586-FE40-B0A4-48DD399B42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	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916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7DDD06-4D4A-304A-B14A-F988CC988A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10164536" cy="1602299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44221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33113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4294A-A585-0A46-94B8-FDF6F4D25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capitolo</a:t>
            </a:r>
          </a:p>
        </p:txBody>
      </p:sp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1897" y="701827"/>
            <a:ext cx="7546569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500" b="0" i="0">
                <a:solidFill>
                  <a:srgbClr val="FFFF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7889" y="2583808"/>
            <a:ext cx="7546569" cy="318017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8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TESTO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58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oziona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4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8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89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4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BC35B6D-E8A5-014D-881E-308785248F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580457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6" r:id="rId2"/>
    <p:sldLayoutId id="2147483701" r:id="rId3"/>
    <p:sldLayoutId id="2147483685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02" r:id="rId12"/>
    <p:sldLayoutId id="2147483694" r:id="rId13"/>
    <p:sldLayoutId id="2147483693" r:id="rId14"/>
    <p:sldLayoutId id="2147483698" r:id="rId15"/>
    <p:sldLayoutId id="2147483696" r:id="rId16"/>
    <p:sldLayoutId id="2147483695" r:id="rId17"/>
    <p:sldLayoutId id="2147483697" r:id="rId18"/>
    <p:sldLayoutId id="214748371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E2AAD7-92FC-534E-ACF2-C581FF7E0BC8}"/>
              </a:ext>
            </a:extLst>
          </p:cNvPr>
          <p:cNvSpPr txBox="1"/>
          <p:nvPr/>
        </p:nvSpPr>
        <p:spPr>
          <a:xfrm>
            <a:off x="1654628" y="311255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AE3AB2-CA9D-424A-93AD-C9D22158A5BD}"/>
              </a:ext>
            </a:extLst>
          </p:cNvPr>
          <p:cNvSpPr txBox="1"/>
          <p:nvPr/>
        </p:nvSpPr>
        <p:spPr>
          <a:xfrm>
            <a:off x="1497694" y="1340447"/>
            <a:ext cx="7112906" cy="165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t-IT" sz="6300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CORSO JAVA AESYS</a:t>
            </a:r>
            <a:endParaRPr lang="it-IT" sz="6300" b="1" i="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it-IT" sz="6300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Orm-Hibernate</a:t>
            </a:r>
          </a:p>
        </p:txBody>
      </p:sp>
    </p:spTree>
    <p:extLst>
      <p:ext uri="{BB962C8B-B14F-4D97-AF65-F5344CB8AC3E}">
        <p14:creationId xmlns:p14="http://schemas.microsoft.com/office/powerpoint/2010/main" val="32817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Soluzione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4: Database ad oggetti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643469" y="1782980"/>
            <a:ext cx="4093994" cy="457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modello in memoria e nel database coincidono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Nessun mapping code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Persistenza trasparente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Architettura client-server dual cache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Prestazioni più elevate di alcuni ordini di grandezza rispetto a RDBMS su modelli complessi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Funzionalità di interrogazione limitate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Scarsa diffusione (tecnologia di nicchia)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Scarsità di tool</a:t>
            </a:r>
            <a:endParaRPr 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F748B3-784D-EA49-993B-E47894751A1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87C7519-D659-4A75-B05C-9FE48DD42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463" y="1188720"/>
            <a:ext cx="6349636" cy="467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10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Soluzione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5: Database NON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Relazionale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643469" y="1782980"/>
            <a:ext cx="4093994" cy="45733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Maggiormente scalabile orizzontalmente (architetture distribuite)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Assenza di una struttura rigida (ideale per dati non strutturati)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 elevate per grandi quantità di dati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Alta disponibilità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Spesso rinunciano ad alcune proprietà ACID a favore di flessibilità e scalabilità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Mancanza di una standard, come può essere l’SQL. Ogni DB </a:t>
            </a:r>
            <a:r>
              <a:rPr lang="it-IT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NoSql</a:t>
            </a: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 le proprie API per l’accesso ai dati</a:t>
            </a:r>
            <a:endParaRPr lang="en-US" sz="2000" u="sng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F748B3-784D-EA49-993B-E47894751A1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026" name="Picture 2" descr="Introduction to NoSQL Cloud Database Services - GeeksforGeeks">
            <a:extLst>
              <a:ext uri="{FF2B5EF4-FFF2-40B4-BE49-F238E27FC236}">
                <a16:creationId xmlns:a16="http://schemas.microsoft.com/office/drawing/2014/main" id="{E1B1E920-20D6-AF97-F5FB-D537EBC3A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37" y="2150871"/>
            <a:ext cx="5889094" cy="294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370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608" y="1258448"/>
            <a:ext cx="7925480" cy="2170552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Esiste un meccanismo che prenda in cosiderazione i benefici di alcune delle soluzioni descritte e la facilità di implementare il codice?</a:t>
            </a:r>
            <a:endParaRPr lang="it-IT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12</a:t>
            </a:fld>
            <a:endParaRPr lang="it-IT" sz="100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4869217" y="3882064"/>
            <a:ext cx="1313869" cy="111728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r>
              <a:rPr lang="it-IT" sz="4400" dirty="0">
                <a:solidFill>
                  <a:schemeClr val="bg1"/>
                </a:solidFill>
              </a:rPr>
              <a:t>ORM</a:t>
            </a:r>
            <a:endParaRPr lang="it-IT" sz="4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64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ORM : Object-Relational Mapping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929925" y="2617481"/>
            <a:ext cx="8332149" cy="368088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 informatica 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l'Object-Relational Mapping (ORM)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è una tecnica di programmazione che favorisce l'integrazione di sistemi software inerenti al paradigma della programmazione orientata agli oggetti con sistemi RDBMS.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 prodotto ORM fornisce, mediante un'interfaccia orientata agli oggetti, i servizi utili alla persistenza e alla gestione dei dati, astraendo nel contempo le caratteristiche implementative dello specifico RDBMS utilizzato.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13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182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ORM : Object-Relational Mapping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61401" y="2460396"/>
            <a:ext cx="6036200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Vantaggi: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Superamento dell’incompatibilità tra codice orientato ad oggetti e modello relazionale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Elevata portabilità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Elevata riduzione della quantità di codice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Offrono API utili e pronte per lo sviluppo del programma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14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B28536F7-60A9-7C25-A800-4C847109C8D2}"/>
              </a:ext>
            </a:extLst>
          </p:cNvPr>
          <p:cNvSpPr txBox="1">
            <a:spLocks/>
          </p:cNvSpPr>
          <p:nvPr/>
        </p:nvSpPr>
        <p:spPr>
          <a:xfrm>
            <a:off x="6074752" y="2949794"/>
            <a:ext cx="6036200" cy="389595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Caricamento su richiesta di informazioni che possono non servire in quel momento (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lazy-initialization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Gestione della concorrenza e delle transazioni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Meccanismi di caching dei dati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Utilizzo del design pattern «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unit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of work» che riduce le richieste inviate al RDBMS</a:t>
            </a:r>
          </a:p>
        </p:txBody>
      </p:sp>
    </p:spTree>
    <p:extLst>
      <p:ext uri="{BB962C8B-B14F-4D97-AF65-F5344CB8AC3E}">
        <p14:creationId xmlns:p14="http://schemas.microsoft.com/office/powerpoint/2010/main" val="2993263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30371" y="2412270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 è un progetto open source che mette a disposizione un meccanismo di mapping ORM garantendo che la persistenza sia trasparente al modello di business delle applicazioni.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Fornisce un servizio per la persistenza di oggetti Java in database relazionali e quindi una visione ad oggetti anziché relazionale.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 è «solo» un ORM,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è un ecosistema che contiene anche altre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liberie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di rilievo.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Portabile nei diversi tipi di DB utilizzati.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15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66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09123" y="2524803"/>
            <a:ext cx="8531257" cy="41058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Gli oggetti persistenti sono definiti in un documento di mapping (o in una classe apposita) che descrive attributi persistenti e associazioni.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 documenti (o le classi) di mapping vengono compilati allo startup dell’applicazione e comprendono le informazioni necessarie per ciascun oggetto persistente.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Viene, inoltre, utilizzato in operazioni di supporto quali la generazione dello schema del database o la creazione di classi stub a partire da uno schema esistente (Reverse Engineering)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16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566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5"/>
            <a:ext cx="8531257" cy="410586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Vantaggi principali di Hibernate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Gestisce tutto il codice SQL a basso livello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Minimizza la quantità di codice jdbc da sviluppare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Fornisce il mapping da oggetto a relazione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17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596EB6B-2960-44F7-BF9E-97F803FC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217" y="4913312"/>
            <a:ext cx="41148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66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5"/>
            <a:ext cx="8531257" cy="410586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oggetto-relazionale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 sviluppatore definisce il mapping tra la classe Java e la tabella del DB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18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11F25B-ADEA-4562-AC47-DB50409A2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198" y="3701406"/>
            <a:ext cx="96964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82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5"/>
            <a:ext cx="8531257" cy="410586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A24C67D-CD62-482D-89FE-EBF88D1EC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54" y="2460395"/>
            <a:ext cx="8565821" cy="25138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DA91558-96F1-498D-9F10-3DE8CD2F7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654" y="4974201"/>
            <a:ext cx="8565822" cy="16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48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4BC57-854A-5941-9DE5-22FB24D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454" y="1324350"/>
            <a:ext cx="7574625" cy="1409885"/>
          </a:xfrm>
        </p:spPr>
        <p:txBody>
          <a:bodyPr/>
          <a:lstStyle/>
          <a:p>
            <a:r>
              <a:rPr lang="it-IT" b="1" dirty="0"/>
              <a:t>Programma del corso </a:t>
            </a:r>
            <a:endParaRPr lang="it-IT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7F254-006D-F14D-A24C-E42550DEA096}"/>
              </a:ext>
            </a:extLst>
          </p:cNvPr>
          <p:cNvSpPr txBox="1"/>
          <p:nvPr/>
        </p:nvSpPr>
        <p:spPr>
          <a:xfrm>
            <a:off x="111894" y="3202658"/>
            <a:ext cx="4727736" cy="305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Introduzione Tecniche di persistenza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ORM : Object-Relational Mapping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Hibernate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Impostazione ambiente di sviluppo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Configurazione hibernate con annotation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Crud Hibernate</a:t>
            </a: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68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5"/>
            <a:ext cx="8531257" cy="410586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 e jdbc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 è effettivamente un livello di astrazione che si poggia su jdbc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Banalmente le api di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andranno ad eseguire il codice del jdbc che invierà le istruzioni al DB. Retrieve, insert query ecc..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20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11FF34F-5D1E-42B6-AD9B-CEAD81FA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54" y="2886619"/>
            <a:ext cx="7984323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08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2306" y="483265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Configurazione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 Class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E’ sostanzialmente la classe che è mappata nella relativa tabella del database.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Esistono 2 tipologie di mapping: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Xml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Config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File (legacy)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Java Class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Annotation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(moderno, preferito)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21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D0E92B0-EC61-472D-BD86-C434664F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057" y="5149515"/>
            <a:ext cx="3987885" cy="14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52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640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Configurazione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-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Annotation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789343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Java </a:t>
            </a: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Annotation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accent4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Mappare la classe alla tabella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CD4E4D7-3759-49CB-B044-0EB2443D0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594" y="3605349"/>
            <a:ext cx="8220892" cy="303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87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Java </a:t>
            </a: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Annotation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accent4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Mappare gli attributi alle colonne della tabella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A17CD6-8A19-4BC9-B957-6810DC556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19" y="3567385"/>
            <a:ext cx="8264435" cy="3148965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8DBE024B-DB41-824B-E88B-9C68FAE1F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0719" y="0"/>
            <a:ext cx="7199312" cy="1800225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Configurazione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-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Annotation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479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 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E0D15A5-27B8-41F5-8D01-169241CE3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850" y="2248670"/>
            <a:ext cx="9191625" cy="44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45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 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259428"/>
            <a:ext cx="8531257" cy="3895954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Setup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E45147-4116-4EC8-800D-1466CDA19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407" y="2871514"/>
            <a:ext cx="71437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35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 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329767"/>
            <a:ext cx="8531257" cy="3895954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Save oggetto Java (SQL </a:t>
            </a: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insert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CE25408-AE6E-4D13-92DD-F5CBAC87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07" y="2925400"/>
            <a:ext cx="79819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2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 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38849"/>
            <a:ext cx="8531257" cy="3895954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Read oggetto Java (SQL </a:t>
            </a: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select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457200" indent="-457200" algn="ctr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27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60AF18A-9AFB-4EE7-86E6-E25C2CA6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657" y="3041650"/>
            <a:ext cx="92392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94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 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30371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Read oggetto Java - Hibernate Query Language (HQL)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Simile a SQL (where, like, order by ecc)</a:t>
            </a:r>
          </a:p>
          <a:p>
            <a:pPr marL="457200" indent="-457200" algn="ctr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28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D8155EC-FA9F-4DB8-8452-00AF8B14E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799" y="3676879"/>
            <a:ext cx="91384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25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 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Update oggetto Java (SQL update)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479C92F-2F55-487D-BA12-71FEA3672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657" y="3162708"/>
            <a:ext cx="847725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09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Tecniche di persistenza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929925" y="2688023"/>
            <a:ext cx="8332149" cy="368088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 informatica, il concetto di </a:t>
            </a:r>
            <a:r>
              <a:rPr lang="it-IT" sz="2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persistenza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si riferisce alla caratteristica dei dati di un programma di sopravvivere all'esecuzione del programma stesso che li ha generati: senza questa capacità essi infatti verrebbero salvati solo in memoria venendo dunque persi allo spegnimento della macchina o al termine dell’esecuzione.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0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Nella programmazione informatica, la </a:t>
            </a:r>
            <a:r>
              <a:rPr lang="it-IT" sz="2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persistenza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si riferisce in particolare alla possibilità di far sopravvivere delle strutture dati all'esecuzione di un programma. Questo è reso possibile salvando i dati in uno storage non volatile, come su un file system o su un </a:t>
            </a:r>
            <a:r>
              <a:rPr lang="it-IT" sz="2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database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(es. applicazioni web).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917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 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968234" y="2349864"/>
            <a:ext cx="8531257" cy="3895954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Delete oggetto Java (SQL delete)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30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074772-D37E-46EE-AEF4-71F957D4D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712" y="3102987"/>
            <a:ext cx="84963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92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310730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Integration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31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D36B8-49B8-9AA8-0F8D-599816016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425" y="2720695"/>
            <a:ext cx="7643149" cy="34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53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608" y="949751"/>
            <a:ext cx="7925480" cy="648729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ESERCIZIO</a:t>
            </a:r>
            <a:endParaRPr lang="it-IT" dirty="0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accent1">
                    <a:lumMod val="50000"/>
                  </a:schemeClr>
                </a:solidFill>
              </a:rPr>
              <a:pPr/>
              <a:t>32</a:t>
            </a:fld>
            <a:endParaRPr lang="it-IT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8F5AEA-7428-DB42-B97D-F91CA31B2FFB}"/>
              </a:ext>
            </a:extLst>
          </p:cNvPr>
          <p:cNvSpPr txBox="1"/>
          <p:nvPr/>
        </p:nvSpPr>
        <p:spPr>
          <a:xfrm>
            <a:off x="4006953" y="361353"/>
            <a:ext cx="3299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spc="5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AGENDA</a:t>
            </a:r>
            <a:r>
              <a:rPr lang="it-IT" sz="1400" spc="50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&gt; ESERCIZIO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1141608" y="1526177"/>
            <a:ext cx="5947683" cy="380564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Creare una </a:t>
            </a:r>
            <a:r>
              <a:rPr lang="it-IT" sz="16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maven</a:t>
            </a: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app che utilizzi Hibernate per fare le </a:t>
            </a:r>
            <a:r>
              <a:rPr lang="it-IT" sz="16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</a:t>
            </a: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su una tabella «</a:t>
            </a:r>
            <a:r>
              <a:rPr lang="it-IT" sz="16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employee</a:t>
            </a:r>
            <a:r>
              <a:rPr lang="it-IT" sz="1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» </a:t>
            </a: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 colonne 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id : int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first_name : varchar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last_name: varchar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company : varchar</a:t>
            </a:r>
          </a:p>
          <a:p>
            <a:endParaRPr lang="en-US" sz="1600" dirty="0"/>
          </a:p>
          <a:p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Passi da effettuare: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Creazione della tabella 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Configurazione del file di hibernate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Creazione delle entità con le annotazioni Hibernate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Sviluppare la main application 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Salvataggio oggetti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Retrieve object dalla chiave primaria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Fare query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restituisca</a:t>
            </a:r>
            <a:r>
              <a:rPr lang="en-US" sz="1600" dirty="0"/>
              <a:t>: tutti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dipendenti</a:t>
            </a:r>
            <a:r>
              <a:rPr lang="en-US" sz="1600" dirty="0"/>
              <a:t>; I </a:t>
            </a:r>
            <a:r>
              <a:rPr lang="en-US" sz="1600" dirty="0" err="1"/>
              <a:t>dipendenti</a:t>
            </a:r>
            <a:r>
              <a:rPr lang="en-US" sz="1600" dirty="0"/>
              <a:t> con </a:t>
            </a:r>
            <a:r>
              <a:rPr lang="en-US" sz="1600" dirty="0" err="1"/>
              <a:t>nome</a:t>
            </a:r>
            <a:r>
              <a:rPr lang="en-US" sz="1600" dirty="0"/>
              <a:t> ‘x’, I </a:t>
            </a:r>
            <a:r>
              <a:rPr lang="en-US" sz="1600" dirty="0" err="1"/>
              <a:t>dipendenti</a:t>
            </a:r>
            <a:r>
              <a:rPr lang="en-US" sz="1600" dirty="0"/>
              <a:t> </a:t>
            </a:r>
            <a:r>
              <a:rPr lang="en-US" sz="1600" dirty="0" err="1"/>
              <a:t>della</a:t>
            </a:r>
            <a:r>
              <a:rPr lang="en-US" sz="1600" dirty="0"/>
              <a:t> </a:t>
            </a:r>
            <a:r>
              <a:rPr lang="en-US" sz="1600" dirty="0" err="1"/>
              <a:t>compagnia</a:t>
            </a:r>
            <a:r>
              <a:rPr lang="en-US" sz="1600" dirty="0"/>
              <a:t> ‘y’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Fare un update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Fare una delete</a:t>
            </a:r>
          </a:p>
          <a:p>
            <a:pPr marL="171450" indent="-171450">
              <a:buFontTx/>
              <a:buChar char="-"/>
            </a:pPr>
            <a:endParaRPr lang="en-US" sz="1600" dirty="0"/>
          </a:p>
          <a:p>
            <a:pPr marL="171450" indent="-171450">
              <a:buFontTx/>
              <a:buChar char="-"/>
            </a:pPr>
            <a:endParaRPr lang="en-US" sz="1600" dirty="0"/>
          </a:p>
          <a:p>
            <a:pPr marL="171450" indent="-171450">
              <a:buFontTx/>
              <a:buChar char="-"/>
            </a:pPr>
            <a:endParaRPr lang="en-US" sz="1600" dirty="0"/>
          </a:p>
          <a:p>
            <a:endParaRPr lang="en-US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endParaRPr lang="en-US" sz="1600" dirty="0"/>
          </a:p>
          <a:p>
            <a:endParaRPr lang="it-IT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785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106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Tecniche di persistenza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929925" y="2461144"/>
            <a:ext cx="8332149" cy="368088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Transazioni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Una transazione è un insieme di operazioni (group of work) che viene completato interamente (commit) o annullato completamente (rollback)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ACID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      Atomic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      Consistent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      Isolated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      Durable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4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463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Tecniche di persistenza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929925" y="2483666"/>
            <a:ext cx="8332149" cy="368088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Proprietà ACID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accent4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Atomicity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tutti i passi della transazione vengono completati o nessuno.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Consistency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il database passa da uno stato consistente ad un altro, senza violazione dei vincoli di integrità (coerenza dei dati).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Isolation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ogni transazione è indipendente dall’altra. Inoltre, nessuna operazione al di fuori di una transazione può vedere i dati in uno stato intermedio, non consistente.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Durability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è garantito che, una volta ricevuta la notifica di successo della transazione, questa è persistente e non verrà annullata.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5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245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Dati transienti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643469" y="1782981"/>
            <a:ext cx="409399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Esistono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soltanto in memoria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Svaniscono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alla fine dell’esecuzione del programma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Come dare persistenza agli oggetti 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9EFE18AA-FAEA-400E-ACB1-98A0916F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2744551"/>
            <a:ext cx="6253212" cy="243875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F748B3-784D-EA49-993B-E47894751A1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61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Soluzione 1: File System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643469" y="1782981"/>
            <a:ext cx="409399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modelli dei dati in memoria e su file sono diversi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È necessario del codice di conversione ad hoc (mapping code)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 sono disponibili funzionalità di interrogazione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prestazioni peggiorano all’aumentare della quantità dei dati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server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F748B3-784D-EA49-993B-E47894751A1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9EBFAC0-0845-43B1-A569-2D1661D3B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2" y="938212"/>
            <a:ext cx="5747657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64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Soluzione 2: Database Relazionale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643469" y="1782980"/>
            <a:ext cx="4093994" cy="457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Modelli differenti in memoria e sul database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Codice di conversione ad hoc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 ridotte dalla (s)composizione dei dati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Linguaggi di programmazione e di manipolazione dei dati diversi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Funzionalità di interrogazione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Architettura client-server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Grande diffusione e disponibilità di tool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u="sng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Standard de facto</a:t>
            </a:r>
            <a:endParaRPr lang="en-US" sz="2000" u="sng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F748B3-784D-EA49-993B-E47894751A1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0F74E32-509C-4F6D-842C-FB820F6F2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793" y="1597206"/>
            <a:ext cx="6707343" cy="461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21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Soluzione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3: Persistenza Ortogonale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643469" y="1782980"/>
            <a:ext cx="4093994" cy="457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Supporto nativo da parte di Sistema Operativo, linguaggio, ambiente di runtime (VM)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Totalmente trasparente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Checkpoint costosi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 richiede azioni specifiche per salvare/recuperare dati</a:t>
            </a:r>
            <a:endParaRPr 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F748B3-784D-EA49-993B-E47894751A1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DCC00D6-F383-4A2F-940A-4D8874F4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462" y="1646455"/>
            <a:ext cx="6481828" cy="435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1580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C79D94375AF1E41B099838D2C5F2419" ma:contentTypeVersion="11" ma:contentTypeDescription="Creare un nuovo documento." ma:contentTypeScope="" ma:versionID="d4d5f8bd3c9c39398609d21980069022">
  <xsd:schema xmlns:xsd="http://www.w3.org/2001/XMLSchema" xmlns:xs="http://www.w3.org/2001/XMLSchema" xmlns:p="http://schemas.microsoft.com/office/2006/metadata/properties" xmlns:ns2="c5316cef-c0e8-42f8-bc15-7c6140f3a7e2" xmlns:ns3="bbad4896-2def-4604-9da4-c1d4525a7924" targetNamespace="http://schemas.microsoft.com/office/2006/metadata/properties" ma:root="true" ma:fieldsID="14283889e0b7fbad83fb23e142003231" ns2:_="" ns3:_="">
    <xsd:import namespace="c5316cef-c0e8-42f8-bc15-7c6140f3a7e2"/>
    <xsd:import namespace="bbad4896-2def-4604-9da4-c1d4525a792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316cef-c0e8-42f8-bc15-7c6140f3a7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869480e2-010d-42bb-8d3b-cfd9787378af}" ma:internalName="TaxCatchAll" ma:showField="CatchAllData" ma:web="c5316cef-c0e8-42f8-bc15-7c6140f3a7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d4896-2def-4604-9da4-c1d4525a7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ad4896-2def-4604-9da4-c1d4525a7924">
      <Terms xmlns="http://schemas.microsoft.com/office/infopath/2007/PartnerControls"/>
    </lcf76f155ced4ddcb4097134ff3c332f>
    <TaxCatchAll xmlns="c5316cef-c0e8-42f8-bc15-7c6140f3a7e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3957F5-0FDE-472E-A255-B1BB07F0C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316cef-c0e8-42f8-bc15-7c6140f3a7e2"/>
    <ds:schemaRef ds:uri="bbad4896-2def-4604-9da4-c1d4525a79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B51710C-0DD2-4FA7-AAEC-803906B1982A}">
  <ds:schemaRefs>
    <ds:schemaRef ds:uri="http://schemas.microsoft.com/office/2006/metadata/properties"/>
    <ds:schemaRef ds:uri="http://schemas.microsoft.com/office/infopath/2007/PartnerControls"/>
    <ds:schemaRef ds:uri="bbad4896-2def-4604-9da4-c1d4525a7924"/>
    <ds:schemaRef ds:uri="c5316cef-c0e8-42f8-bc15-7c6140f3a7e2"/>
  </ds:schemaRefs>
</ds:datastoreItem>
</file>

<file path=customXml/itemProps3.xml><?xml version="1.0" encoding="utf-8"?>
<ds:datastoreItem xmlns:ds="http://schemas.openxmlformats.org/officeDocument/2006/customXml" ds:itemID="{0D664F3B-8E57-4007-BC99-638FE53C4A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5556</TotalTime>
  <Words>1207</Words>
  <Application>Microsoft Office PowerPoint</Application>
  <PresentationFormat>Widescreen</PresentationFormat>
  <Paragraphs>209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Roboto Condensed</vt:lpstr>
      <vt:lpstr>Roboto Condensed Light</vt:lpstr>
      <vt:lpstr>Roboto Light</vt:lpstr>
      <vt:lpstr>MASTER</vt:lpstr>
      <vt:lpstr>PowerPoint Presentation</vt:lpstr>
      <vt:lpstr>Programma del corso </vt:lpstr>
      <vt:lpstr>Introduzione Tecniche di persistenza </vt:lpstr>
      <vt:lpstr>Introduzione Tecniche di persistenza </vt:lpstr>
      <vt:lpstr>Introduzione Tecniche di persistenza </vt:lpstr>
      <vt:lpstr>Dati transienti</vt:lpstr>
      <vt:lpstr>Soluzione 1: File System</vt:lpstr>
      <vt:lpstr>Soluzione 2: Database Relazionale</vt:lpstr>
      <vt:lpstr>Soluzione 3: Persistenza Ortogonale</vt:lpstr>
      <vt:lpstr>Soluzione 4: Database ad oggetti</vt:lpstr>
      <vt:lpstr>Soluzione 5: Database NON Relazionale</vt:lpstr>
      <vt:lpstr>Esiste un meccanismo che prenda in cosiderazione i benefici di alcune delle soluzioni descritte e la facilità di implementare il codice?</vt:lpstr>
      <vt:lpstr>ORM : Object-Relational Mapping </vt:lpstr>
      <vt:lpstr>ORM : Object-Relational Mapping </vt:lpstr>
      <vt:lpstr>Hibernate</vt:lpstr>
      <vt:lpstr>Hibernate</vt:lpstr>
      <vt:lpstr>Hibernate</vt:lpstr>
      <vt:lpstr>Hibernate</vt:lpstr>
      <vt:lpstr>Hibernate</vt:lpstr>
      <vt:lpstr>Hibernate</vt:lpstr>
      <vt:lpstr>Configurazione Hibernate</vt:lpstr>
      <vt:lpstr>Configurazione Hibernate - Annotation</vt:lpstr>
      <vt:lpstr>Configurazione Hibernate - Annotation</vt:lpstr>
      <vt:lpstr>Crud Hibernate</vt:lpstr>
      <vt:lpstr>Crud Hibernate</vt:lpstr>
      <vt:lpstr>Crud Hibernate</vt:lpstr>
      <vt:lpstr>Crud Hibernate</vt:lpstr>
      <vt:lpstr>Crud Hibernate</vt:lpstr>
      <vt:lpstr>Crud Hibernate</vt:lpstr>
      <vt:lpstr>Crud Hibernate</vt:lpstr>
      <vt:lpstr>Hibernate Integration</vt:lpstr>
      <vt:lpstr>ESERCIZIO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lastModifiedBy>Enrico Monte</cp:lastModifiedBy>
  <cp:revision>175</cp:revision>
  <dcterms:created xsi:type="dcterms:W3CDTF">2020-11-04T11:19:57Z</dcterms:created>
  <dcterms:modified xsi:type="dcterms:W3CDTF">2022-11-10T17:26:55Z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0x010100DC79D94375AF1E41B099838D2C5F2419</vt:lpwstr>
  </property>
</Properties>
</file>